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88" r:id="rId3"/>
    <p:sldId id="289" r:id="rId4"/>
    <p:sldId id="1250" r:id="rId5"/>
    <p:sldId id="290" r:id="rId6"/>
    <p:sldId id="291" r:id="rId7"/>
    <p:sldId id="292" r:id="rId8"/>
    <p:sldId id="294" r:id="rId9"/>
    <p:sldId id="296" r:id="rId10"/>
    <p:sldId id="297" r:id="rId11"/>
    <p:sldId id="573" r:id="rId12"/>
    <p:sldId id="1236" r:id="rId13"/>
    <p:sldId id="1242" r:id="rId14"/>
    <p:sldId id="1244" r:id="rId15"/>
    <p:sldId id="1246" r:id="rId16"/>
    <p:sldId id="1239" r:id="rId17"/>
    <p:sldId id="1247" r:id="rId18"/>
    <p:sldId id="124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9"/>
    <p:restoredTop sz="93856"/>
  </p:normalViewPr>
  <p:slideViewPr>
    <p:cSldViewPr snapToGrid="0" snapToObjects="1">
      <p:cViewPr varScale="1">
        <p:scale>
          <a:sx n="84" d="100"/>
          <a:sy n="8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60EB-DE43-C546-8C81-B43DA7EBC264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178C2-CAD0-C043-A1D9-1FA247E72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2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3f3ec3e4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3e3f3ec3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76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083bd7ff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083bd7ff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55890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0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8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63C64-C4B6-7B4F-A16E-697F646F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6"/>
          <a:stretch/>
        </p:blipFill>
        <p:spPr>
          <a:xfrm>
            <a:off x="0" y="7044"/>
            <a:ext cx="124859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9B42B-E023-E443-9CDE-5318AD82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0" y="747322"/>
            <a:ext cx="3403882" cy="8019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1910" y="3534774"/>
            <a:ext cx="5237867" cy="12005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tx2"/>
                </a:solidFill>
                <a:latin typeface="+mn-lt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presenter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1909" y="1661288"/>
            <a:ext cx="7630719" cy="185171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66245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haded backgroun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12192000" cy="137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9A920-36A6-1C42-96BC-E36894EBEC96}"/>
              </a:ext>
            </a:extLst>
          </p:cNvPr>
          <p:cNvSpPr/>
          <p:nvPr/>
        </p:nvSpPr>
        <p:spPr>
          <a:xfrm>
            <a:off x="0" y="2749616"/>
            <a:ext cx="12192000" cy="4114800"/>
          </a:xfrm>
          <a:prstGeom prst="rect">
            <a:avLst/>
          </a:prstGeom>
          <a:gradFill flip="none" rotWithShape="1">
            <a:gsLst>
              <a:gs pos="100000">
                <a:srgbClr val="ECEEF0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AB2-D837-D547-9C34-E97BF0D77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16" y="365125"/>
            <a:ext cx="10043984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E471F-533B-FE4E-B570-1E02D462AC5F}"/>
              </a:ext>
            </a:extLst>
          </p:cNvPr>
          <p:cNvSpPr/>
          <p:nvPr/>
        </p:nvSpPr>
        <p:spPr>
          <a:xfrm>
            <a:off x="1309816" y="18782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9BE85-FC81-9F4B-8A80-3CEE6E0B4E2F}"/>
              </a:ext>
            </a:extLst>
          </p:cNvPr>
          <p:cNvSpPr/>
          <p:nvPr/>
        </p:nvSpPr>
        <p:spPr>
          <a:xfrm>
            <a:off x="2463114" y="1878227"/>
            <a:ext cx="914400" cy="914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07930-5230-5645-BB79-C73863A09318}"/>
              </a:ext>
            </a:extLst>
          </p:cNvPr>
          <p:cNvSpPr/>
          <p:nvPr/>
        </p:nvSpPr>
        <p:spPr>
          <a:xfrm>
            <a:off x="3616412" y="1878227"/>
            <a:ext cx="914400" cy="914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81E6D6-214E-314F-90D3-7AE42D566BA3}"/>
              </a:ext>
            </a:extLst>
          </p:cNvPr>
          <p:cNvSpPr/>
          <p:nvPr/>
        </p:nvSpPr>
        <p:spPr>
          <a:xfrm>
            <a:off x="4769710" y="1878227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7AEA6-79BD-A140-85B7-224BC331F112}"/>
              </a:ext>
            </a:extLst>
          </p:cNvPr>
          <p:cNvSpPr/>
          <p:nvPr/>
        </p:nvSpPr>
        <p:spPr>
          <a:xfrm>
            <a:off x="5923008" y="187822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8645F-C93F-8D43-AF9F-5BF2D0FD0FD6}"/>
              </a:ext>
            </a:extLst>
          </p:cNvPr>
          <p:cNvSpPr/>
          <p:nvPr/>
        </p:nvSpPr>
        <p:spPr>
          <a:xfrm>
            <a:off x="1309816" y="2980166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4DEF3-BFA4-4146-8B98-FA0A6D2BF4B0}"/>
              </a:ext>
            </a:extLst>
          </p:cNvPr>
          <p:cNvSpPr/>
          <p:nvPr/>
        </p:nvSpPr>
        <p:spPr>
          <a:xfrm>
            <a:off x="2463114" y="2980166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0A129-DFA1-4B4F-B061-B1E1ADB30F89}"/>
              </a:ext>
            </a:extLst>
          </p:cNvPr>
          <p:cNvSpPr/>
          <p:nvPr/>
        </p:nvSpPr>
        <p:spPr>
          <a:xfrm>
            <a:off x="3616412" y="2980166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10B75-DCDB-7F40-93C2-450783965C07}"/>
              </a:ext>
            </a:extLst>
          </p:cNvPr>
          <p:cNvSpPr/>
          <p:nvPr/>
        </p:nvSpPr>
        <p:spPr>
          <a:xfrm>
            <a:off x="4769710" y="2980166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5BBC73-FFEA-DF47-9930-91CB329B3644}"/>
              </a:ext>
            </a:extLst>
          </p:cNvPr>
          <p:cNvSpPr/>
          <p:nvPr/>
        </p:nvSpPr>
        <p:spPr>
          <a:xfrm>
            <a:off x="5923008" y="2980166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3751E-1FD7-D14E-94EF-0E4F7F4DF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8142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314003" y="164592"/>
            <a:ext cx="10179788" cy="99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513840"/>
            <a:ext cx="10744200" cy="4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82588" algn="l" rtl="0">
              <a:spcBef>
                <a:spcPts val="1200"/>
              </a:spcBef>
              <a:spcAft>
                <a:spcPts val="0"/>
              </a:spcAft>
              <a:buClr>
                <a:srgbClr val="08B153"/>
              </a:buClr>
              <a:buSzPts val="2100"/>
              <a:buFont typeface="Merriweather Sans"/>
              <a:buChar char="▪"/>
              <a:defRPr sz="2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spcBef>
                <a:spcPts val="667"/>
              </a:spcBef>
              <a:spcAft>
                <a:spcPts val="0"/>
              </a:spcAft>
              <a:buClr>
                <a:srgbClr val="08B153"/>
              </a:buClr>
              <a:buSzPts val="1800"/>
              <a:buFont typeface="Arial"/>
              <a:buChar char="−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spcBef>
                <a:spcPts val="400"/>
              </a:spcBef>
              <a:spcAft>
                <a:spcPts val="0"/>
              </a:spcAft>
              <a:buClr>
                <a:srgbClr val="08B153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97923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2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66">
          <p15:clr>
            <a:srgbClr val="FBAE40"/>
          </p15:clr>
        </p15:guide>
        <p15:guide id="3" orient="horz" pos="3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6185"/>
            <a:ext cx="12192000" cy="765145"/>
          </a:xfrm>
          <a:prstGeom prst="rect">
            <a:avLst/>
          </a:prstGeom>
        </p:spPr>
        <p:txBody>
          <a:bodyPr/>
          <a:lstStyle>
            <a:lvl1pPr>
              <a:defRPr lang="en-US" sz="4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0" y="1350433"/>
            <a:ext cx="10515600" cy="2691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28594" indent="-228594">
              <a:buFont typeface="Arial" charset="0"/>
              <a:buChar char="•"/>
              <a:defRPr sz="1467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87668" indent="-243834">
              <a:buFont typeface=".AppleSystemUIFont" charset="-120"/>
              <a:buChar char="–"/>
              <a:defRPr sz="1333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31502" indent="-243834">
              <a:buFont typeface="Arial" charset="0"/>
              <a:buChar char="•"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975336" indent="-243834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876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95678" y="2889250"/>
            <a:ext cx="10200645" cy="1079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9352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RA - Summer 2017" type="title">
  <p:cSld name="DORA - Summer 20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4400"/>
              <a:buNone/>
              <a:defRPr sz="5867">
                <a:solidFill>
                  <a:srgbClr val="00539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highlight>
                  <a:srgbClr val="00539B"/>
                </a:highlight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8683"/>
              </a:buClr>
              <a:buSzPts val="2800"/>
              <a:buNone/>
              <a:defRPr sz="3733">
                <a:solidFill>
                  <a:srgbClr val="94868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51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A955D5-8250-0F49-ABC1-B4DEF9CD12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5961" y="-94129"/>
            <a:ext cx="12518852" cy="704625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75EFD47-EE4C-8E4A-9CDA-7A9EDA61C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160" y="1169419"/>
            <a:ext cx="7668979" cy="14835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chapter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C8B06-4EA8-FA4F-B178-62A279C0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14" y="1159359"/>
            <a:ext cx="1493620" cy="1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513840"/>
            <a:ext cx="10744200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88">
          <p15:clr>
            <a:srgbClr val="FBAE40"/>
          </p15:clr>
        </p15:guide>
        <p15:guide id="3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4429E3-A2FE-0D4A-8D9E-C25EB7413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840"/>
            <a:ext cx="5073073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643316-8DC2-E64D-85A6-306A11766F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108" y="1513840"/>
            <a:ext cx="5073073" cy="4531360"/>
          </a:xfrm>
          <a:prstGeom prst="rect">
            <a:avLst/>
          </a:prstGeom>
        </p:spPr>
        <p:txBody>
          <a:bodyPr/>
          <a:lstStyle>
            <a:lvl1pPr marL="469900" indent="-409575">
              <a:spcBef>
                <a:spcPts val="1200"/>
              </a:spcBef>
              <a:buClr>
                <a:srgbClr val="08B153"/>
              </a:buClr>
              <a:tabLst/>
              <a:defRPr sz="2800" b="1">
                <a:solidFill>
                  <a:schemeClr val="tx2"/>
                </a:solidFill>
                <a:latin typeface="+mn-lt"/>
              </a:defRPr>
            </a:lvl1pPr>
            <a:lvl2pPr marL="819150" indent="-349250">
              <a:spcBef>
                <a:spcPts val="600"/>
              </a:spcBef>
              <a:buClr>
                <a:srgbClr val="08B153"/>
              </a:buClr>
              <a:buSzPct val="100000"/>
              <a:buFont typeface="Arial" panose="020B0604020202020204" pitchFamily="34" charset="0"/>
              <a:buChar char="−"/>
              <a:tabLst/>
              <a:defRPr sz="2400">
                <a:solidFill>
                  <a:schemeClr val="tx2"/>
                </a:solidFill>
                <a:latin typeface="+mn-lt"/>
              </a:defRPr>
            </a:lvl2pPr>
            <a:lvl3pPr marL="1082675" indent="-223838">
              <a:spcBef>
                <a:spcPts val="450"/>
              </a:spcBef>
              <a:buClr>
                <a:srgbClr val="08B153"/>
              </a:buClr>
              <a:tabLst/>
              <a:defRPr sz="1800">
                <a:solidFill>
                  <a:schemeClr val="tx2"/>
                </a:solidFill>
                <a:latin typeface="+mn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41BCEE-7BE0-DD42-8BB9-84DE0287C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463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341619-6E2D-7145-863E-0F81E775D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003" y="164592"/>
            <a:ext cx="10179788" cy="996306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479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haded background - no Blank shaded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D7AD98-C621-9240-B48F-F94D00C1EDBF}"/>
              </a:ext>
            </a:extLst>
          </p:cNvPr>
          <p:cNvSpPr/>
          <p:nvPr/>
        </p:nvSpPr>
        <p:spPr>
          <a:xfrm>
            <a:off x="0" y="-1"/>
            <a:ext cx="12192000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haded background - no Blank shaded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D7AD98-C621-9240-B48F-F94D00C1EDBF}"/>
              </a:ext>
            </a:extLst>
          </p:cNvPr>
          <p:cNvSpPr/>
          <p:nvPr/>
        </p:nvSpPr>
        <p:spPr>
          <a:xfrm>
            <a:off x="0" y="-1"/>
            <a:ext cx="12192000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C4D456BB-604B-4F44-B6D7-3605BDAF25DC}"/>
              </a:ext>
            </a:extLst>
          </p:cNvPr>
          <p:cNvSpPr/>
          <p:nvPr userDrawn="1"/>
        </p:nvSpPr>
        <p:spPr>
          <a:xfrm flipH="1">
            <a:off x="4844710" y="0"/>
            <a:ext cx="7347289" cy="6858000"/>
          </a:xfrm>
          <a:prstGeom prst="homePlate">
            <a:avLst>
              <a:gd name="adj" fmla="val 10869"/>
            </a:avLst>
          </a:prstGeom>
          <a:solidFill>
            <a:srgbClr val="495561">
              <a:alpha val="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rgbClr val="4955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12192000" cy="137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6CD016-4E66-B14A-B997-D77917464A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405D3-D70A-914F-BB98-0C3B6272C60C}"/>
              </a:ext>
            </a:extLst>
          </p:cNvPr>
          <p:cNvSpPr txBox="1"/>
          <p:nvPr/>
        </p:nvSpPr>
        <p:spPr>
          <a:xfrm>
            <a:off x="11749743" y="6461470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00">
                <a:solidFill>
                  <a:srgbClr val="495561"/>
                </a:solidFill>
                <a:latin typeface="Calibri" charset="0"/>
                <a:ea typeface="Calibri" charset="0"/>
                <a:cs typeface="Calibri" charset="0"/>
              </a:rPr>
              <a:pPr algn="ctr"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00" dirty="0">
              <a:solidFill>
                <a:srgbClr val="49556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24C03-D495-EE4F-BB4C-E1511331F9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169" y="6407241"/>
            <a:ext cx="1433715" cy="3377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2C127-1C79-A34B-9AB8-D6BCADC9AFED}"/>
              </a:ext>
            </a:extLst>
          </p:cNvPr>
          <p:cNvCxnSpPr>
            <a:cxnSpLocks/>
          </p:cNvCxnSpPr>
          <p:nvPr/>
        </p:nvCxnSpPr>
        <p:spPr>
          <a:xfrm>
            <a:off x="11696715" y="6483914"/>
            <a:ext cx="0" cy="209029"/>
          </a:xfrm>
          <a:prstGeom prst="line">
            <a:avLst/>
          </a:prstGeom>
          <a:ln w="6350">
            <a:solidFill>
              <a:srgbClr val="4955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22532D-D2E5-DE43-9A29-9D1FA98673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10" y="6398360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63C64-C4B6-7B4F-A16E-697F646F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6"/>
          <a:stretch/>
        </p:blipFill>
        <p:spPr>
          <a:xfrm>
            <a:off x="0" y="0"/>
            <a:ext cx="1248597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3168" y="3447346"/>
            <a:ext cx="5457898" cy="9042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tx2"/>
                </a:solidFill>
                <a:latin typeface="+mn-lt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3168" y="1202266"/>
            <a:ext cx="8706872" cy="20489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6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enter closing slide headline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9B566-6D20-2E45-9DE5-356FF0EBBE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74" y="1464399"/>
            <a:ext cx="1493620" cy="1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3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9616"/>
            <a:ext cx="12192000" cy="4114800"/>
          </a:xfrm>
          <a:prstGeom prst="rect">
            <a:avLst/>
          </a:prstGeom>
          <a:gradFill flip="none" rotWithShape="1">
            <a:gsLst>
              <a:gs pos="100000">
                <a:srgbClr val="ECEEF0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49743" y="6461470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00">
                <a:solidFill>
                  <a:srgbClr val="495561"/>
                </a:solidFill>
                <a:latin typeface="Calibri" charset="0"/>
                <a:ea typeface="Calibri" charset="0"/>
                <a:cs typeface="Calibri" charset="0"/>
              </a:rPr>
              <a:pPr algn="ctr"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00" dirty="0">
              <a:solidFill>
                <a:srgbClr val="49556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D5875-D40C-D144-9EAE-96C1322DD8D5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169" y="6407241"/>
            <a:ext cx="1433715" cy="337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0"/>
            <a:ext cx="635000" cy="967507"/>
          </a:xfrm>
          <a:prstGeom prst="rect">
            <a:avLst/>
          </a:prstGeom>
          <a:solidFill>
            <a:srgbClr val="08B153"/>
          </a:solidFill>
          <a:ln>
            <a:noFill/>
          </a:ln>
          <a:effectLst>
            <a:outerShdw blurRad="152400" dist="25400" dir="5400000" sx="103000" sy="103000" algn="t" rotWithShape="0">
              <a:prstClr val="black">
                <a:alpha val="16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D47F0-D688-AC48-AC54-202EC9D566C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13" y="459738"/>
            <a:ext cx="417625" cy="3805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2B3B1-1EBF-5344-BBDE-616BF9194A44}"/>
              </a:ext>
            </a:extLst>
          </p:cNvPr>
          <p:cNvCxnSpPr>
            <a:cxnSpLocks/>
          </p:cNvCxnSpPr>
          <p:nvPr/>
        </p:nvCxnSpPr>
        <p:spPr>
          <a:xfrm>
            <a:off x="11696715" y="6483914"/>
            <a:ext cx="0" cy="209029"/>
          </a:xfrm>
          <a:prstGeom prst="line">
            <a:avLst/>
          </a:prstGeom>
          <a:ln w="6350">
            <a:solidFill>
              <a:srgbClr val="4955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A9DDDA-2FE7-8348-82ED-B89DE2E1628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95910" y="6398360"/>
            <a:ext cx="592580" cy="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4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xStyles>
    <p:titleStyle>
      <a:lvl1pPr algn="l" defTabSz="457189" rtl="0" eaLnBrk="1" latinLnBrk="0" hangingPunct="1">
        <a:spcBef>
          <a:spcPct val="0"/>
        </a:spcBef>
        <a:buNone/>
        <a:defRPr sz="26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ts val="950"/>
        </a:spcBef>
        <a:buClr>
          <a:schemeClr val="tx2"/>
        </a:buClr>
        <a:buFont typeface="Lucida Grande"/>
        <a:buChar char="▪"/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ts val="450"/>
        </a:spcBef>
        <a:buClr>
          <a:schemeClr val="tx2"/>
        </a:buClr>
        <a:buSzPct val="60000"/>
        <a:buFont typeface="Lucida Grande"/>
        <a:buChar char="￭"/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ts val="450"/>
        </a:spcBef>
        <a:buFont typeface="Arial"/>
        <a:buChar char="•"/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1776">
          <p15:clr>
            <a:srgbClr val="F26B43"/>
          </p15:clr>
        </p15:guide>
        <p15:guide id="5" orient="horz" pos="1584">
          <p15:clr>
            <a:srgbClr val="F26B43"/>
          </p15:clr>
        </p15:guide>
        <p15:guide id="6" pos="1800">
          <p15:clr>
            <a:srgbClr val="F26B43"/>
          </p15:clr>
        </p15:guide>
        <p15:guide id="7" pos="2400">
          <p15:clr>
            <a:srgbClr val="F26B43"/>
          </p15:clr>
        </p15:guide>
        <p15:guide id="8" orient="horz" pos="1440">
          <p15:clr>
            <a:srgbClr val="F26B43"/>
          </p15:clr>
        </p15:guide>
        <p15:guide id="9" pos="1512">
          <p15:clr>
            <a:srgbClr val="F26B43"/>
          </p15:clr>
        </p15:guide>
        <p15:guide id="10" pos="648">
          <p15:clr>
            <a:srgbClr val="F26B43"/>
          </p15:clr>
        </p15:guide>
        <p15:guide id="11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image" Target="../media/image45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tiff"/><Relationship Id="rId11" Type="http://schemas.openxmlformats.org/officeDocument/2006/relationships/image" Target="../media/image44.png"/><Relationship Id="rId5" Type="http://schemas.openxmlformats.org/officeDocument/2006/relationships/image" Target="../media/image38.tiff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xebialabs.com/community/events/hop-on-the-xebialabs-bus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ops-researc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AFAC97-D195-B948-90D9-9F8FCE5F1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</a:t>
            </a:r>
            <a:r>
              <a:rPr lang="en-US" dirty="0" err="1"/>
              <a:t>Yeras</a:t>
            </a:r>
            <a:r>
              <a:rPr lang="en-US" dirty="0"/>
              <a:t>, AWS</a:t>
            </a:r>
          </a:p>
          <a:p>
            <a:r>
              <a:rPr lang="en-US" dirty="0"/>
              <a:t>Tim </a:t>
            </a:r>
            <a:r>
              <a:rPr lang="en-US" dirty="0" err="1"/>
              <a:t>Buntel</a:t>
            </a:r>
            <a:r>
              <a:rPr lang="en-US" dirty="0"/>
              <a:t>, </a:t>
            </a:r>
            <a:r>
              <a:rPr lang="en-US" dirty="0" err="1"/>
              <a:t>XebiaLabs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23B57-E8E9-6E4A-B656-425827B0E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908" y="1741498"/>
            <a:ext cx="9688556" cy="1851714"/>
          </a:xfrm>
        </p:spPr>
        <p:txBody>
          <a:bodyPr/>
          <a:lstStyle/>
          <a:p>
            <a:r>
              <a:rPr lang="en-US" sz="4000" dirty="0"/>
              <a:t>Dominate Your Enterprise and Your Software Delivery Using </a:t>
            </a:r>
            <a:r>
              <a:rPr lang="en-US" sz="4000" dirty="0" err="1"/>
              <a:t>XebiaLabs</a:t>
            </a:r>
            <a:r>
              <a:rPr lang="en-US" sz="4000" dirty="0"/>
              <a:t> and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4FE50-2688-D045-96FC-7F89025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43" y="915681"/>
            <a:ext cx="1163117" cy="6978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C50F30-0959-3F48-B5D8-5B7D5FB58EF1}"/>
              </a:ext>
            </a:extLst>
          </p:cNvPr>
          <p:cNvCxnSpPr/>
          <p:nvPr/>
        </p:nvCxnSpPr>
        <p:spPr>
          <a:xfrm>
            <a:off x="4543787" y="915681"/>
            <a:ext cx="0" cy="6400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5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7C4D94C8-C494-3246-8A36-9D694297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0316"/>
            <a:ext cx="5073073" cy="4524884"/>
          </a:xfrm>
          <a:prstGeom prst="rect">
            <a:avLst/>
          </a:prstGeom>
          <a:noFill/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67DB5-9513-5C47-8EBC-EA25EAA4910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Wait time Typically &gt; Task Time</a:t>
            </a:r>
          </a:p>
          <a:p>
            <a:r>
              <a:rPr lang="en-US" dirty="0"/>
              <a:t>Compliance 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Repeatability</a:t>
            </a:r>
          </a:p>
          <a:p>
            <a:r>
              <a:rPr lang="en-US" dirty="0"/>
              <a:t>Technical and Non-technical Participants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375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4783" y="3356608"/>
            <a:ext cx="3359439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02D32-7D6B-374C-BE4F-4A9F0063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2" y="4743911"/>
            <a:ext cx="1219147" cy="12547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4783" y="1400940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406851" y="1301018"/>
            <a:ext cx="7218124" cy="20832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providing intelligence, automation and control across the entire software delivery process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9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7" y="4350057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5" y="4365810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1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Oval 24"/>
          <p:cNvSpPr/>
          <p:nvPr/>
        </p:nvSpPr>
        <p:spPr>
          <a:xfrm>
            <a:off x="3017597" y="4718834"/>
            <a:ext cx="330883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Oval 18"/>
          <p:cNvSpPr/>
          <p:nvPr/>
        </p:nvSpPr>
        <p:spPr>
          <a:xfrm>
            <a:off x="1223948" y="5088943"/>
            <a:ext cx="330883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7946082" y="1400941"/>
            <a:ext cx="3855057" cy="4798671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2"/>
            <a:r>
              <a:rPr lang="en-US" sz="2667" b="1" dirty="0">
                <a:solidFill>
                  <a:schemeClr val="bg1"/>
                </a:solidFill>
              </a:rPr>
              <a:t>Hundreds of Companies </a:t>
            </a:r>
            <a:br>
              <a:rPr lang="en-US" sz="2667" b="1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deliver software with </a:t>
            </a:r>
            <a:r>
              <a:rPr lang="en-US" sz="2133" dirty="0" err="1">
                <a:solidFill>
                  <a:schemeClr val="bg1"/>
                </a:solidFill>
              </a:rPr>
              <a:t>XebiaLabs</a:t>
            </a:r>
            <a:r>
              <a:rPr lang="en-US" sz="2133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2" y="4821683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5" cy="893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572" y="3257506"/>
            <a:ext cx="3826075" cy="2903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34BC7F-C5AB-DC46-8C35-AA12BE2C0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39" y="342905"/>
            <a:ext cx="3403883" cy="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999592" y="1131329"/>
            <a:ext cx="7912273" cy="4960292"/>
            <a:chOff x="859886" y="1766181"/>
            <a:chExt cx="5934205" cy="3720219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noFill/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1067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 err="1">
                  <a:solidFill>
                    <a:schemeClr val="accent2"/>
                  </a:solidFill>
                </a:rPr>
                <a:t>uat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29ACC-5952-0C42-AAAC-DAACAD4F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674"/>
            <a:ext cx="5073073" cy="4531360"/>
          </a:xfrm>
        </p:spPr>
        <p:txBody>
          <a:bodyPr/>
          <a:lstStyle/>
          <a:p>
            <a:pPr marL="60325" indent="0">
              <a:buNone/>
            </a:pPr>
            <a:r>
              <a:rPr lang="en-US" dirty="0"/>
              <a:t> XL Deploy AWS plugin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Enables XL Deploy to work with AWS Services such as: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Elastic Compute Cloud (EC2) 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Simple Storage Service (S3)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EC2 Container Service (ECS)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AWS Lambda functions and AWS API Gateway</a:t>
            </a:r>
          </a:p>
          <a:p>
            <a:pPr>
              <a:spcBef>
                <a:spcPts val="600"/>
              </a:spcBef>
            </a:pPr>
            <a:r>
              <a:rPr lang="en-US" sz="1800" b="0" dirty="0" err="1"/>
              <a:t>Fargate</a:t>
            </a:r>
            <a:endParaRPr lang="en-US" sz="1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8A96-EEEE-CA47-A88E-CB2BEE23B1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108" y="1809674"/>
            <a:ext cx="5073073" cy="4531360"/>
          </a:xfrm>
        </p:spPr>
        <p:txBody>
          <a:bodyPr/>
          <a:lstStyle/>
          <a:p>
            <a:pPr marL="60325" indent="0">
              <a:buNone/>
            </a:pPr>
            <a:r>
              <a:rPr lang="en-US" dirty="0"/>
              <a:t> XL Deploy Tasks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Enables XL Release to orchestrate, automate and view software delivery pipelines that include AWS tasks such as: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Launch / terminate AWS EC2 and VPC instances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Deploy application to AWS cloud-based instances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Provision EC2 instances &amp; deploy applications to them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Deploy AWS Lambda functions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Provision AWS API Gateway to invoke Lambda functions</a:t>
            </a:r>
          </a:p>
          <a:p>
            <a:pPr>
              <a:spcBef>
                <a:spcPts val="600"/>
              </a:spcBef>
            </a:pPr>
            <a:r>
              <a:rPr lang="en-US" sz="1800" b="0" dirty="0" err="1"/>
              <a:t>Fargate</a:t>
            </a:r>
            <a:r>
              <a:rPr lang="en-US" sz="1800" b="0" dirty="0"/>
              <a:t> deployments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7" y="1055841"/>
            <a:ext cx="2788117" cy="710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85" y="1055841"/>
            <a:ext cx="2788117" cy="7109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1768" y="496679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8465" y="496679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65162" y="4974001"/>
            <a:ext cx="914400" cy="899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52209" y="5423997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98906" y="5423997"/>
            <a:ext cx="90021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26324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AA774-A235-5244-ADEA-64C3F0E2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10" y="3094213"/>
            <a:ext cx="902208" cy="902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3A045-C241-D64E-B47A-DF0F7898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94" y="1336941"/>
            <a:ext cx="4779264" cy="901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A94B9-87A5-E54C-A40A-2B100DE06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43" y="1326374"/>
            <a:ext cx="646176" cy="66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096F3-29AD-1C43-9650-596A64D47B93}"/>
              </a:ext>
            </a:extLst>
          </p:cNvPr>
          <p:cNvSpPr txBox="1"/>
          <p:nvPr/>
        </p:nvSpPr>
        <p:spPr>
          <a:xfrm>
            <a:off x="4449791" y="2032408"/>
            <a:ext cx="1097280" cy="20750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5F568-915C-2A43-83D9-F1D35B4D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933" y="2515209"/>
            <a:ext cx="2584704" cy="831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BE79A-C7F7-7B43-85DF-D76162C38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174" y="3639008"/>
            <a:ext cx="2584704" cy="901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6F6BB-E746-EB47-971F-7F87CC8C6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74" y="4858954"/>
            <a:ext cx="2584704" cy="901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FAAFD-CFE4-2A4B-9AC2-5185C9078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45" y="1555713"/>
            <a:ext cx="897647" cy="897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297EA-E395-4542-8E58-EE9B94C86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988" y="1555712"/>
            <a:ext cx="902208" cy="902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3BA52-9983-F744-9937-ABBF8A571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33" y="3206451"/>
            <a:ext cx="548640" cy="677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5CA24-3DB7-9047-893C-8350A7D0A812}"/>
              </a:ext>
            </a:extLst>
          </p:cNvPr>
          <p:cNvSpPr txBox="1"/>
          <p:nvPr/>
        </p:nvSpPr>
        <p:spPr>
          <a:xfrm>
            <a:off x="3456087" y="3888345"/>
            <a:ext cx="1456571" cy="827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US" sz="1600" b="1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b="1" dirty="0" err="1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1600" b="1" dirty="0">
              <a:solidFill>
                <a:schemeClr val="tx2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E079C2-660A-9549-AECA-2596C1B66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45" y="1425561"/>
            <a:ext cx="438912" cy="461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418859-927A-2C4B-A1F1-24C4978C1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44" y="1425561"/>
            <a:ext cx="438912" cy="461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A5B5CE-A2C0-9A4D-B37D-D14C5079B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53" y="1425561"/>
            <a:ext cx="438912" cy="461644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AD1122BF-9CB0-9C4D-9A92-A45CB50578C1}"/>
              </a:ext>
            </a:extLst>
          </p:cNvPr>
          <p:cNvSpPr/>
          <p:nvPr/>
        </p:nvSpPr>
        <p:spPr>
          <a:xfrm>
            <a:off x="7744829" y="2287291"/>
            <a:ext cx="3632461" cy="3757909"/>
          </a:xfrm>
          <a:prstGeom prst="frame">
            <a:avLst>
              <a:gd name="adj1" fmla="val 43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1258CA9-862F-4143-B375-7F8555F8ED39}"/>
              </a:ext>
            </a:extLst>
          </p:cNvPr>
          <p:cNvSpPr/>
          <p:nvPr/>
        </p:nvSpPr>
        <p:spPr>
          <a:xfrm>
            <a:off x="7744829" y="3491881"/>
            <a:ext cx="3632461" cy="2553319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5EF4ECB-E3FA-1046-92BD-0B4DD781D746}"/>
              </a:ext>
            </a:extLst>
          </p:cNvPr>
          <p:cNvSpPr/>
          <p:nvPr/>
        </p:nvSpPr>
        <p:spPr>
          <a:xfrm>
            <a:off x="7744829" y="1144103"/>
            <a:ext cx="3632461" cy="490109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9CB9604-B214-A841-B6C9-CB5B46544359}"/>
              </a:ext>
            </a:extLst>
          </p:cNvPr>
          <p:cNvSpPr/>
          <p:nvPr/>
        </p:nvSpPr>
        <p:spPr>
          <a:xfrm>
            <a:off x="4321901" y="1148810"/>
            <a:ext cx="2919015" cy="1176716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265420-D3B6-A546-9E9F-33B62DD2423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274269" y="2453360"/>
            <a:ext cx="538765" cy="8652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798D0-7419-2942-ABF4-C8BE557325AB}"/>
              </a:ext>
            </a:extLst>
          </p:cNvPr>
          <p:cNvCxnSpPr>
            <a:cxnSpLocks/>
          </p:cNvCxnSpPr>
          <p:nvPr/>
        </p:nvCxnSpPr>
        <p:spPr>
          <a:xfrm flipH="1">
            <a:off x="2282990" y="2325526"/>
            <a:ext cx="391284" cy="1020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128396-52A6-ED41-BB4A-777E7EC057FB}"/>
              </a:ext>
            </a:extLst>
          </p:cNvPr>
          <p:cNvSpPr txBox="1"/>
          <p:nvPr/>
        </p:nvSpPr>
        <p:spPr>
          <a:xfrm>
            <a:off x="658636" y="2432425"/>
            <a:ext cx="85741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Git Clone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F4F6D7-1B3D-C54F-B165-7C23F541DD1A}"/>
              </a:ext>
            </a:extLst>
          </p:cNvPr>
          <p:cNvSpPr txBox="1"/>
          <p:nvPr/>
        </p:nvSpPr>
        <p:spPr>
          <a:xfrm>
            <a:off x="1757831" y="2307730"/>
            <a:ext cx="10016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Docker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737046-1C37-4D42-A174-3F460F65D02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2502818" y="3545317"/>
            <a:ext cx="143951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5D007E-21AB-BB43-BD32-A4058D12A95A}"/>
              </a:ext>
            </a:extLst>
          </p:cNvPr>
          <p:cNvSpPr txBox="1"/>
          <p:nvPr/>
        </p:nvSpPr>
        <p:spPr>
          <a:xfrm>
            <a:off x="2472341" y="3556063"/>
            <a:ext cx="12238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CLI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Create Stack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D26680-E8A9-4747-82FB-4C21F2821DE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216653" y="1923805"/>
            <a:ext cx="67626" cy="1282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FD609F-A9A5-B349-8C80-D1CC7F2BA44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490973" y="2931359"/>
            <a:ext cx="3000653" cy="6139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126249-30C6-3F4B-91E8-DE1547FB5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4490973" y="3545317"/>
            <a:ext cx="3000654" cy="11557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DB3A880-8C77-C549-B262-8E74EA852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27" y="4468919"/>
            <a:ext cx="407359" cy="464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7E99F-A724-1940-8983-612FA0509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26" y="2699164"/>
            <a:ext cx="407359" cy="464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C984A3-0938-F043-9E92-5B7CF0D05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13" y="1459416"/>
            <a:ext cx="407359" cy="464389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BF9D0-E95B-5F46-87AC-63EC76CC6B9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427890" y="2325526"/>
            <a:ext cx="3353519" cy="1099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9F1E62-6B69-6D48-B77F-175D30246330}"/>
              </a:ext>
            </a:extLst>
          </p:cNvPr>
          <p:cNvSpPr txBox="1"/>
          <p:nvPr/>
        </p:nvSpPr>
        <p:spPr>
          <a:xfrm>
            <a:off x="2927476" y="2494194"/>
            <a:ext cx="10016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15092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3" grpId="0" animBg="1"/>
      <p:bldP spid="24" grpId="0" animBg="1"/>
      <p:bldP spid="22" grpId="0" animBg="1"/>
      <p:bldP spid="25" grpId="0" animBg="1"/>
      <p:bldP spid="32" grpId="0"/>
      <p:bldP spid="33" grpId="0"/>
      <p:bldP spid="40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10"/>
          <a:stretch/>
        </p:blipFill>
        <p:spPr>
          <a:xfrm>
            <a:off x="403085" y="615240"/>
            <a:ext cx="11385831" cy="5627521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9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8500"/>
          <a:stretch/>
        </p:blipFill>
        <p:spPr>
          <a:xfrm>
            <a:off x="1997573" y="249688"/>
            <a:ext cx="7929348" cy="6151112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2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6B3B-BA65-884C-8DB0-FDAA8B40004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7566" y="3052351"/>
            <a:ext cx="3128963" cy="7413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4400" dirty="0"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69BA-023B-9D4F-B1D1-CF78A3E9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33" y="864907"/>
            <a:ext cx="5528544" cy="2884057"/>
          </a:xfrm>
          <a:prstGeom prst="rect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6DE460-1379-E647-B25E-CD2218727DB0}"/>
              </a:ext>
            </a:extLst>
          </p:cNvPr>
          <p:cNvSpPr txBox="1"/>
          <p:nvPr/>
        </p:nvSpPr>
        <p:spPr>
          <a:xfrm>
            <a:off x="6098917" y="3915962"/>
            <a:ext cx="51534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Xebialabs.com</a:t>
            </a:r>
            <a:r>
              <a:rPr lang="en-US" sz="15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/community/events/hop-on-the-</a:t>
            </a:r>
            <a:r>
              <a:rPr lang="en-US" sz="1500" dirty="0" err="1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xebialabs</a:t>
            </a:r>
            <a:r>
              <a:rPr lang="en-US" sz="15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-bus/</a:t>
            </a:r>
            <a:endParaRPr lang="en-US" sz="1500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B8506B-CB7E-F446-8F5E-C27CADF1B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8475"/>
              </p:ext>
            </p:extLst>
          </p:nvPr>
        </p:nvGraphicFramePr>
        <p:xfrm>
          <a:off x="8656935" y="4791610"/>
          <a:ext cx="2870142" cy="1112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61130">
                  <a:extLst>
                    <a:ext uri="{9D8B030D-6E8A-4147-A177-3AD203B41FA5}">
                      <a16:colId xmlns:a16="http://schemas.microsoft.com/office/drawing/2014/main" val="3833314190"/>
                    </a:ext>
                  </a:extLst>
                </a:gridCol>
                <a:gridCol w="1909012">
                  <a:extLst>
                    <a:ext uri="{9D8B030D-6E8A-4147-A177-3AD203B41FA5}">
                      <a16:colId xmlns:a16="http://schemas.microsoft.com/office/drawing/2014/main" val="3928841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Jersey City, NJ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14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Atlanta, GA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90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Washington, D.C.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9906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38C8DD9-1148-D448-8715-DE346EA84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7065"/>
              </p:ext>
            </p:extLst>
          </p:nvPr>
        </p:nvGraphicFramePr>
        <p:xfrm>
          <a:off x="6098917" y="4789727"/>
          <a:ext cx="2870142" cy="1112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61130">
                  <a:extLst>
                    <a:ext uri="{9D8B030D-6E8A-4147-A177-3AD203B41FA5}">
                      <a16:colId xmlns:a16="http://schemas.microsoft.com/office/drawing/2014/main" val="3833314190"/>
                    </a:ext>
                  </a:extLst>
                </a:gridCol>
                <a:gridCol w="1909012">
                  <a:extLst>
                    <a:ext uri="{9D8B030D-6E8A-4147-A177-3AD203B41FA5}">
                      <a16:colId xmlns:a16="http://schemas.microsoft.com/office/drawing/2014/main" val="3928841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Sep-25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Dallas, TX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18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Sep-25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Seattle, WA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109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Oct-2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Chicago, IL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69316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247CCA-A1FF-8748-BFD0-A2FA6ECC04D6}"/>
              </a:ext>
            </a:extLst>
          </p:cNvPr>
          <p:cNvCxnSpPr/>
          <p:nvPr/>
        </p:nvCxnSpPr>
        <p:spPr>
          <a:xfrm>
            <a:off x="8518358" y="4784513"/>
            <a:ext cx="0" cy="124271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81AC5A-DC43-2F46-8835-DDCE06138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CAE71-E48A-C74B-856F-53920642A84A}"/>
              </a:ext>
            </a:extLst>
          </p:cNvPr>
          <p:cNvSpPr txBox="1"/>
          <p:nvPr/>
        </p:nvSpPr>
        <p:spPr>
          <a:xfrm>
            <a:off x="3043168" y="2879725"/>
            <a:ext cx="6143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Resources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http://www.xebialabs.com/</a:t>
            </a:r>
          </a:p>
          <a:p>
            <a:r>
              <a:rPr lang="en-US" sz="2400" dirty="0">
                <a:solidFill>
                  <a:schemeClr val="tx2"/>
                </a:solidFill>
              </a:rPr>
              <a:t>https://</a:t>
            </a:r>
            <a:r>
              <a:rPr lang="en-US" sz="2400" dirty="0" err="1">
                <a:solidFill>
                  <a:schemeClr val="tx2"/>
                </a:solidFill>
              </a:rPr>
              <a:t>aws.amazon.com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</a:p>
          <a:p>
            <a:r>
              <a:rPr lang="en-US" sz="2400" dirty="0">
                <a:solidFill>
                  <a:schemeClr val="tx2"/>
                </a:solidFill>
              </a:rPr>
              <a:t>https://github.com/xebialabs/AWSWebinar</a:t>
            </a:r>
          </a:p>
        </p:txBody>
      </p:sp>
    </p:spTree>
    <p:extLst>
      <p:ext uri="{BB962C8B-B14F-4D97-AF65-F5344CB8AC3E}">
        <p14:creationId xmlns:p14="http://schemas.microsoft.com/office/powerpoint/2010/main" val="370230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588C-B6A9-6349-A785-F7FA2C1C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C351-9B6E-784D-A057-558506AC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513840"/>
            <a:ext cx="7495572" cy="4531360"/>
          </a:xfrm>
        </p:spPr>
        <p:txBody>
          <a:bodyPr/>
          <a:lstStyle/>
          <a:p>
            <a:r>
              <a:rPr lang="en-US" b="0" dirty="0"/>
              <a:t>This webinar is being recorded</a:t>
            </a:r>
          </a:p>
          <a:p>
            <a:r>
              <a:rPr lang="en-US" b="0" dirty="0"/>
              <a:t>Links to the slides and the recording will be made available after the presentation</a:t>
            </a:r>
          </a:p>
          <a:p>
            <a:r>
              <a:rPr lang="en-US" b="0" dirty="0"/>
              <a:t>You can post questions via the </a:t>
            </a:r>
            <a:r>
              <a:rPr lang="en-US" b="0" dirty="0" err="1"/>
              <a:t>GoToWebinar</a:t>
            </a:r>
            <a:r>
              <a:rPr lang="en-US" b="0" dirty="0"/>
              <a:t> Control Panel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4" name="Google Shape;114;p25">
            <a:extLst>
              <a:ext uri="{FF2B5EF4-FFF2-40B4-BE49-F238E27FC236}">
                <a16:creationId xmlns:a16="http://schemas.microsoft.com/office/drawing/2014/main" id="{D389267A-C5D4-B64D-B3F8-C412D5B46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487" y="532729"/>
            <a:ext cx="3114287" cy="5323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2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EE512-C5C1-9D41-8D66-B0889E96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882" y="1888183"/>
            <a:ext cx="2322023" cy="2322023"/>
          </a:xfrm>
          <a:prstGeom prst="ellipse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55A3C6-239C-974F-9138-9154A8FB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24" y="1888183"/>
            <a:ext cx="2396438" cy="2396438"/>
          </a:xfrm>
          <a:prstGeom prst="ellipse">
            <a:avLst/>
          </a:prstGeom>
          <a:effectLst>
            <a:outerShdw blurRad="139700" dist="25400" dir="5400000" algn="ctr" rotWithShape="0">
              <a:prstClr val="black">
                <a:alpha val="22000"/>
              </a:prstClr>
            </a:outerShdw>
          </a:effectLst>
        </p:spPr>
      </p:pic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1314003" y="164592"/>
            <a:ext cx="10179788" cy="99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/>
              <a:t>Meet Your Presenters</a:t>
            </a:r>
            <a:endParaRPr sz="1467"/>
          </a:p>
        </p:txBody>
      </p:sp>
      <p:sp>
        <p:nvSpPr>
          <p:cNvPr id="130" name="Google Shape;130;p27"/>
          <p:cNvSpPr txBox="1"/>
          <p:nvPr/>
        </p:nvSpPr>
        <p:spPr>
          <a:xfrm>
            <a:off x="3194571" y="4349863"/>
            <a:ext cx="1932641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Jay </a:t>
            </a:r>
            <a:r>
              <a:rPr lang="en" sz="2000" b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Yeras</a:t>
            </a:r>
            <a:endParaRPr sz="1467" dirty="0"/>
          </a:p>
        </p:txBody>
      </p:sp>
      <p:sp>
        <p:nvSpPr>
          <p:cNvPr id="131" name="Google Shape;131;p27"/>
          <p:cNvSpPr txBox="1"/>
          <p:nvPr/>
        </p:nvSpPr>
        <p:spPr>
          <a:xfrm>
            <a:off x="7061722" y="4349863"/>
            <a:ext cx="1932641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dk2"/>
                </a:solidFill>
                <a:latin typeface="Calibri"/>
                <a:cs typeface="Calibri"/>
              </a:rPr>
              <a:t>Tim </a:t>
            </a:r>
            <a:r>
              <a:rPr lang="en-US" sz="2000" b="1" dirty="0" err="1">
                <a:solidFill>
                  <a:schemeClr val="dk2"/>
                </a:solidFill>
                <a:latin typeface="Calibri"/>
                <a:cs typeface="Calibri"/>
              </a:rPr>
              <a:t>Buntel</a:t>
            </a:r>
            <a:endParaRPr sz="2000" b="1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6829824" y="4736646"/>
            <a:ext cx="2292741" cy="76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Advocate</a:t>
            </a:r>
          </a:p>
          <a:p>
            <a:pPr algn="ctr"/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XebiaLabs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2609998" y="4769127"/>
            <a:ext cx="3101789" cy="73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Partner Solutions Architect</a:t>
            </a:r>
          </a:p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4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4367" y="6459100"/>
            <a:ext cx="3316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http://devops-research.com</a:t>
            </a:r>
            <a:endParaRPr sz="1333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descr="DORA_HZ_CL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7967" y="6140867"/>
            <a:ext cx="1873835" cy="7171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00000" y="6419900"/>
            <a:ext cx="67920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>
                <a:solidFill>
                  <a:srgbClr val="948683"/>
                </a:solidFill>
                <a:latin typeface="Open Sans"/>
                <a:ea typeface="Open Sans"/>
                <a:cs typeface="Open Sans"/>
                <a:sym typeface="Open Sans"/>
              </a:rPr>
              <a:t>© 2018, DevOps Research and Assessment, LLC. All Rights Reserved.</a:t>
            </a:r>
            <a:endParaRPr sz="1200">
              <a:solidFill>
                <a:srgbClr val="94868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79734"/>
            <a:ext cx="6532733" cy="256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04367" y="6459100"/>
            <a:ext cx="3316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u="sng" dirty="0">
                <a:solidFill>
                  <a:schemeClr val="bg1">
                    <a:lumMod val="50000"/>
                  </a:schemeClr>
                </a:solid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http://devops-research.com</a:t>
            </a:r>
            <a:endParaRPr sz="1333" dirty="0">
              <a:solidFill>
                <a:schemeClr val="bg1">
                  <a:lumMod val="5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1333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407918" y="1613600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2" y="1518484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id="{871AAA5B-EA30-0748-8BEB-BA3750D2FA4C}"/>
              </a:ext>
            </a:extLst>
          </p:cNvPr>
          <p:cNvSpPr txBox="1"/>
          <p:nvPr/>
        </p:nvSpPr>
        <p:spPr>
          <a:xfrm>
            <a:off x="1407918" y="3715333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id="{67964957-72F7-994B-865A-66FE4A4F7BCE}"/>
              </a:ext>
            </a:extLst>
          </p:cNvPr>
          <p:cNvSpPr txBox="1"/>
          <p:nvPr/>
        </p:nvSpPr>
        <p:spPr>
          <a:xfrm>
            <a:off x="6403897" y="3715333"/>
            <a:ext cx="476612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faster lead times from commit to deploy</a:t>
            </a:r>
          </a:p>
        </p:txBody>
      </p:sp>
    </p:spTree>
    <p:extLst>
      <p:ext uri="{BB962C8B-B14F-4D97-AF65-F5344CB8AC3E}">
        <p14:creationId xmlns:p14="http://schemas.microsoft.com/office/powerpoint/2010/main" val="18539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314003" y="1518484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2" y="1518484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id="{871AAA5B-EA30-0748-8BEB-BA3750D2FA4C}"/>
              </a:ext>
            </a:extLst>
          </p:cNvPr>
          <p:cNvSpPr txBox="1"/>
          <p:nvPr/>
        </p:nvSpPr>
        <p:spPr>
          <a:xfrm>
            <a:off x="1314003" y="3511923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id="{67964957-72F7-994B-865A-66FE4A4F7BCE}"/>
              </a:ext>
            </a:extLst>
          </p:cNvPr>
          <p:cNvSpPr txBox="1"/>
          <p:nvPr/>
        </p:nvSpPr>
        <p:spPr>
          <a:xfrm>
            <a:off x="6256839" y="3698166"/>
            <a:ext cx="476612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 </a:t>
            </a:r>
          </a:p>
        </p:txBody>
      </p:sp>
    </p:spTree>
    <p:extLst>
      <p:ext uri="{BB962C8B-B14F-4D97-AF65-F5344CB8AC3E}">
        <p14:creationId xmlns:p14="http://schemas.microsoft.com/office/powerpoint/2010/main" val="4335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8" name="Shape 233">
            <a:extLst>
              <a:ext uri="{FF2B5EF4-FFF2-40B4-BE49-F238E27FC236}">
                <a16:creationId xmlns:a16="http://schemas.microsoft.com/office/drawing/2014/main" id="{57551D59-D446-4C4F-B3DD-5CB9EDF678C9}"/>
              </a:ext>
            </a:extLst>
          </p:cNvPr>
          <p:cNvSpPr txBox="1">
            <a:spLocks/>
          </p:cNvSpPr>
          <p:nvPr/>
        </p:nvSpPr>
        <p:spPr bwMode="auto">
          <a:xfrm>
            <a:off x="1554975" y="1613600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5">
            <a:extLst>
              <a:ext uri="{FF2B5EF4-FFF2-40B4-BE49-F238E27FC236}">
                <a16:creationId xmlns:a16="http://schemas.microsoft.com/office/drawing/2014/main" id="{69906B0D-17E5-7046-B8C8-396DBD8FB1B5}"/>
              </a:ext>
            </a:extLst>
          </p:cNvPr>
          <p:cNvSpPr txBox="1">
            <a:spLocks/>
          </p:cNvSpPr>
          <p:nvPr/>
        </p:nvSpPr>
        <p:spPr bwMode="auto">
          <a:xfrm>
            <a:off x="6109781" y="1613600"/>
            <a:ext cx="5060241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3800" b="1" dirty="0">
                <a:solidFill>
                  <a:schemeClr val="tx2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chemeClr val="tx2"/>
              </a:solidFill>
              <a:latin typeface="+mn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6">
            <a:extLst>
              <a:ext uri="{FF2B5EF4-FFF2-40B4-BE49-F238E27FC236}">
                <a16:creationId xmlns:a16="http://schemas.microsoft.com/office/drawing/2014/main" id="{871AAA5B-EA30-0748-8BEB-BA3750D2FA4C}"/>
              </a:ext>
            </a:extLst>
          </p:cNvPr>
          <p:cNvSpPr txBox="1"/>
          <p:nvPr/>
        </p:nvSpPr>
        <p:spPr>
          <a:xfrm>
            <a:off x="1407917" y="3702156"/>
            <a:ext cx="3544615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  <a:endParaRPr lang="en-US" sz="2000" dirty="0">
              <a:solidFill>
                <a:schemeClr val="tx2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id="{67964957-72F7-994B-865A-66FE4A4F7BCE}"/>
              </a:ext>
            </a:extLst>
          </p:cNvPr>
          <p:cNvSpPr txBox="1"/>
          <p:nvPr/>
        </p:nvSpPr>
        <p:spPr>
          <a:xfrm>
            <a:off x="6865965" y="3702156"/>
            <a:ext cx="3547872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</p:spTree>
    <p:extLst>
      <p:ext uri="{BB962C8B-B14F-4D97-AF65-F5344CB8AC3E}">
        <p14:creationId xmlns:p14="http://schemas.microsoft.com/office/powerpoint/2010/main" val="36360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798-179F-614B-AC4E-2BF61E7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and Better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7E211B7-D7BF-994F-973E-97B0C391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6045201"/>
            <a:ext cx="9560860" cy="2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sz="1050" dirty="0" err="1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pic>
        <p:nvPicPr>
          <p:cNvPr id="16" name="Google Shape;123;p21">
            <a:extLst>
              <a:ext uri="{FF2B5EF4-FFF2-40B4-BE49-F238E27FC236}">
                <a16:creationId xmlns:a16="http://schemas.microsoft.com/office/drawing/2014/main" id="{84A924BF-4F28-AC4E-AB24-8ADA09F2C1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773501"/>
            <a:ext cx="4413268" cy="22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4;p21">
            <a:extLst>
              <a:ext uri="{FF2B5EF4-FFF2-40B4-BE49-F238E27FC236}">
                <a16:creationId xmlns:a16="http://schemas.microsoft.com/office/drawing/2014/main" id="{B372A276-913B-8F48-A418-E81E887E26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850407"/>
            <a:ext cx="4413268" cy="208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21">
            <a:extLst>
              <a:ext uri="{FF2B5EF4-FFF2-40B4-BE49-F238E27FC236}">
                <a16:creationId xmlns:a16="http://schemas.microsoft.com/office/drawing/2014/main" id="{578FE47A-26EF-6247-B916-BA8A121C49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501" y="1272165"/>
            <a:ext cx="7266897" cy="43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6;p21">
            <a:extLst>
              <a:ext uri="{FF2B5EF4-FFF2-40B4-BE49-F238E27FC236}">
                <a16:creationId xmlns:a16="http://schemas.microsoft.com/office/drawing/2014/main" id="{BE918DE1-CB9B-7441-92C1-BBF9C954CB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515" y="5153564"/>
            <a:ext cx="2222867" cy="596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11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54;p155">
            <a:extLst>
              <a:ext uri="{FF2B5EF4-FFF2-40B4-BE49-F238E27FC236}">
                <a16:creationId xmlns:a16="http://schemas.microsoft.com/office/drawing/2014/main" id="{B911FD4B-AB1A-3A47-B8A0-A9A5DBEA1B0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4133" b="4013"/>
          <a:stretch/>
        </p:blipFill>
        <p:spPr>
          <a:xfrm>
            <a:off x="770008" y="885991"/>
            <a:ext cx="10651985" cy="540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6D575F3-6A8D-C245-8C71-94C83F9F6FAB}"/>
              </a:ext>
            </a:extLst>
          </p:cNvPr>
          <p:cNvSpPr txBox="1">
            <a:spLocks/>
          </p:cNvSpPr>
          <p:nvPr/>
        </p:nvSpPr>
        <p:spPr>
          <a:xfrm>
            <a:off x="1006106" y="164592"/>
            <a:ext cx="10179788" cy="996306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15404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XebiaLabs">
      <a:dk1>
        <a:srgbClr val="778899"/>
      </a:dk1>
      <a:lt1>
        <a:srgbClr val="FFFFFF"/>
      </a:lt1>
      <a:dk2>
        <a:srgbClr val="495561"/>
      </a:dk2>
      <a:lt2>
        <a:srgbClr val="DC5332"/>
      </a:lt2>
      <a:accent1>
        <a:srgbClr val="07B153"/>
      </a:accent1>
      <a:accent2>
        <a:srgbClr val="007DC5"/>
      </a:accent2>
      <a:accent3>
        <a:srgbClr val="079948"/>
      </a:accent3>
      <a:accent4>
        <a:srgbClr val="E9BD1E"/>
      </a:accent4>
      <a:accent5>
        <a:srgbClr val="F37C20"/>
      </a:accent5>
      <a:accent6>
        <a:srgbClr val="00B2E7"/>
      </a:accent6>
      <a:hlink>
        <a:srgbClr val="AA217E"/>
      </a:hlink>
      <a:folHlink>
        <a:srgbClr val="00A2A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3345FF4-6C68-B949-A48B-6C6824EE92ED}" vid="{E29757A3-3F6B-4946-A207-474BA17290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153</TotalTime>
  <Words>410</Words>
  <Application>Microsoft Macintosh PowerPoint</Application>
  <PresentationFormat>Widescreen</PresentationFormat>
  <Paragraphs>119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.AppleSystemUIFont</vt:lpstr>
      <vt:lpstr>Amazon Ember</vt:lpstr>
      <vt:lpstr>Arial</vt:lpstr>
      <vt:lpstr>Calibri</vt:lpstr>
      <vt:lpstr>Helvetica Light</vt:lpstr>
      <vt:lpstr>Lucida Grande</vt:lpstr>
      <vt:lpstr>Merriweather Sans</vt:lpstr>
      <vt:lpstr>Muli</vt:lpstr>
      <vt:lpstr>Open Sans</vt:lpstr>
      <vt:lpstr>Wingdings</vt:lpstr>
      <vt:lpstr>Theme1</vt:lpstr>
      <vt:lpstr>Dominate Your Enterprise and Your Software Delivery Using XebiaLabs and AWS</vt:lpstr>
      <vt:lpstr>Housekeeping </vt:lpstr>
      <vt:lpstr>Meet Your Presenters</vt:lpstr>
      <vt:lpstr>PowerPoint Presentation</vt:lpstr>
      <vt:lpstr>Elite Performers Are More Agile</vt:lpstr>
      <vt:lpstr>Elite Performers Are More Reliable</vt:lpstr>
      <vt:lpstr>Elite Performers Do Cool Stuff</vt:lpstr>
      <vt:lpstr>Better and Better</vt:lpstr>
      <vt:lpstr>PowerPoint Presentation</vt:lpstr>
      <vt:lpstr>Scaling Challenges</vt:lpstr>
      <vt:lpstr>PowerPoint Presentation</vt:lpstr>
      <vt:lpstr>The DevOps Platform for the Enterprise</vt:lpstr>
      <vt:lpstr>AWS Support In Platform 8.2</vt:lpstr>
      <vt:lpstr>Workflow</vt:lpstr>
      <vt:lpstr>PowerPoint Presentation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Dominate your enterprise and your software delivery using XebiaLabs and AWS</dc:title>
  <dc:creator>Jennifer Staretorp</dc:creator>
  <cp:lastModifiedBy>Jennifer Staretorp</cp:lastModifiedBy>
  <cp:revision>21</cp:revision>
  <dcterms:created xsi:type="dcterms:W3CDTF">2018-09-12T17:04:35Z</dcterms:created>
  <dcterms:modified xsi:type="dcterms:W3CDTF">2018-09-13T13:49:02Z</dcterms:modified>
</cp:coreProperties>
</file>